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0" r:id="rId3"/>
    <p:sldId id="274" r:id="rId4"/>
    <p:sldId id="275" r:id="rId5"/>
    <p:sldId id="276" r:id="rId6"/>
    <p:sldId id="277" r:id="rId7"/>
    <p:sldId id="278" r:id="rId8"/>
    <p:sldId id="272" r:id="rId9"/>
    <p:sldId id="273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7010400" cy="9296400"/>
  <p:defaultTextStyle>
    <a:defPPr>
      <a:defRPr lang="es-H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A47"/>
    <a:srgbClr val="FF3300"/>
    <a:srgbClr val="FFCC00"/>
    <a:srgbClr val="66FFFF"/>
    <a:srgbClr val="66FF99"/>
    <a:srgbClr val="FF552D"/>
    <a:srgbClr val="FF66FF"/>
    <a:srgbClr val="FF7C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6" autoAdjust="0"/>
    <p:restoredTop sz="94660"/>
  </p:normalViewPr>
  <p:slideViewPr>
    <p:cSldViewPr>
      <p:cViewPr>
        <p:scale>
          <a:sx n="94" d="100"/>
          <a:sy n="94" d="100"/>
        </p:scale>
        <p:origin x="-4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413B53-FFBB-496E-AA44-B10E62467DE6}" type="datetimeFigureOut">
              <a:rPr lang="es-HN" smtClean="0"/>
              <a:pPr/>
              <a:t>07/11/2012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3B9368-15E9-4A03-AE97-B5CF3FCBE019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7431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9368-15E9-4A03-AE97-B5CF3FCBE019}" type="slidenum">
              <a:rPr lang="es-HN" smtClean="0"/>
              <a:pPr/>
              <a:t>19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00A4-1DCC-40A7-A21C-C31D8759AA36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9FA2-ABC5-4DA6-B8E2-F4652467D5B6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2A4E-A9AB-4791-9804-5CB65BBE1D19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6226-FC41-45F2-8F6F-1481F5335858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E7F4-6D7C-49AB-9057-06F5516C9151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100F-3604-4D84-A346-4FC52B904EE9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48"/>
            <a:ext cx="6705600" cy="369332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352800" y="2133601"/>
            <a:ext cx="2438400" cy="3581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172200" y="2133601"/>
            <a:ext cx="2438400" cy="3581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1" name="2 Marcador de contenido"/>
          <p:cNvSpPr>
            <a:spLocks noGrp="1"/>
          </p:cNvSpPr>
          <p:nvPr>
            <p:ph idx="12"/>
          </p:nvPr>
        </p:nvSpPr>
        <p:spPr>
          <a:xfrm>
            <a:off x="572589" y="1600200"/>
            <a:ext cx="2362200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3"/>
          </p:nvPr>
        </p:nvSpPr>
        <p:spPr>
          <a:xfrm>
            <a:off x="3391989" y="1600200"/>
            <a:ext cx="2362200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idx="14"/>
          </p:nvPr>
        </p:nvSpPr>
        <p:spPr>
          <a:xfrm>
            <a:off x="6211389" y="1600200"/>
            <a:ext cx="2362200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5"/>
          </p:nvPr>
        </p:nvSpPr>
        <p:spPr>
          <a:xfrm>
            <a:off x="457200" y="633548"/>
            <a:ext cx="670560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533400" y="2133601"/>
            <a:ext cx="2438400" cy="3581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B3ED-64E8-4464-B40A-714E3A95C0C6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2B28-502F-4DBD-84C6-5670A857906F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6851-92A9-41E2-97E1-844D46D14018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B97F-1984-4E86-A303-A2A82875607D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2D0D-7829-4AB6-84B9-5D53A43AB5BE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5344-4DB5-475F-BD69-BD65FCE02A46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2A8F-B0BE-45EF-9797-6DDBB346EFC6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5EFB-2571-4FE7-BC3C-B660BB701998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0745-9584-4BFE-965F-8C5202E017B3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2C45-A3FD-4573-A18D-8FEA1082FA1B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6941-0D24-4510-B87F-37462F2668AE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8AA9-C431-4A2D-A658-89B6FDFC4EFB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C34B-8283-427D-AE15-42D816179036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4137-4D02-4B5E-932A-2D5F02243485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HN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3958-524F-47D4-8D0D-9504D61928AF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AF41-2583-43FF-88FF-4B0620CEDCC2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HN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9BCC3A-73FB-4EFF-8ABC-A391D82F5CAF}" type="datetimeFigureOut">
              <a:rPr lang="es-HN"/>
              <a:pPr>
                <a:defRPr/>
              </a:pPr>
              <a:t>07/11/2012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6D7B2-E862-4D48-8A38-D65004048ADE}" type="slidenum">
              <a:rPr lang="es-HN"/>
              <a:pPr>
                <a:defRPr/>
              </a:pPr>
              <a:t>‹#›</a:t>
            </a:fld>
            <a:endParaRPr lang="es-H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urdesghe@yahoo.com" TargetMode="External"/><Relationship Id="rId2" Type="http://schemas.openxmlformats.org/officeDocument/2006/relationships/hyperlink" Target="mailto:guijelo@yahoo.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.gob.hn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/>
          <a:lstStyle/>
          <a:p>
            <a:pPr eaLnBrk="1" hangingPunct="1"/>
            <a:r>
              <a:rPr lang="es-ES" sz="2400" b="1" dirty="0" smtClean="0">
                <a:latin typeface="Bookman Old Style" pitchFamily="18" charset="0"/>
              </a:rPr>
              <a:t/>
            </a:r>
            <a:br>
              <a:rPr lang="es-ES" sz="2400" b="1" dirty="0" smtClean="0">
                <a:latin typeface="Bookman Old Style" pitchFamily="18" charset="0"/>
              </a:rPr>
            </a:br>
            <a:r>
              <a:rPr lang="es-ES" sz="2400" b="1" dirty="0" smtClean="0">
                <a:latin typeface="Bookman Old Style" pitchFamily="18" charset="0"/>
              </a:rPr>
              <a:t>The Role of American </a:t>
            </a:r>
            <a:r>
              <a:rPr lang="es-ES" sz="2400" b="1" dirty="0" err="1" smtClean="0">
                <a:latin typeface="Bookman Old Style" pitchFamily="18" charset="0"/>
              </a:rPr>
              <a:t>NGOs</a:t>
            </a:r>
            <a:r>
              <a:rPr lang="es-ES" sz="2400" b="1" dirty="0" smtClean="0">
                <a:latin typeface="Bookman Old Style" pitchFamily="18" charset="0"/>
              </a:rPr>
              <a:t> </a:t>
            </a:r>
            <a:r>
              <a:rPr lang="es-ES" sz="2400" b="1" dirty="0" err="1" smtClean="0">
                <a:latin typeface="Bookman Old Style" pitchFamily="18" charset="0"/>
              </a:rPr>
              <a:t>Regarding</a:t>
            </a:r>
            <a:r>
              <a:rPr lang="es-ES" sz="2400" b="1" dirty="0" smtClean="0">
                <a:latin typeface="Bookman Old Style" pitchFamily="18" charset="0"/>
              </a:rPr>
              <a:t> </a:t>
            </a:r>
            <a:r>
              <a:rPr lang="es-ES" sz="2400" b="1" dirty="0" err="1" smtClean="0">
                <a:latin typeface="Bookman Old Style" pitchFamily="18" charset="0"/>
              </a:rPr>
              <a:t>the</a:t>
            </a:r>
            <a:r>
              <a:rPr lang="es-ES" sz="2400" b="1" dirty="0" smtClean="0">
                <a:latin typeface="Bookman Old Style" pitchFamily="18" charset="0"/>
              </a:rPr>
              <a:t> </a:t>
            </a:r>
            <a:r>
              <a:rPr lang="es-ES" sz="2400" b="1" dirty="0" err="1" smtClean="0">
                <a:latin typeface="Bookman Old Style" pitchFamily="18" charset="0"/>
              </a:rPr>
              <a:t>Objectives</a:t>
            </a:r>
            <a:r>
              <a:rPr lang="es-ES" sz="1800" b="1" dirty="0" smtClean="0">
                <a:latin typeface="Bookman Old Style" pitchFamily="18" charset="0"/>
              </a:rPr>
              <a:t>  of </a:t>
            </a:r>
            <a:r>
              <a:rPr lang="es-ES" sz="1800" b="1" dirty="0" err="1" smtClean="0">
                <a:latin typeface="Bookman Old Style" pitchFamily="18" charset="0"/>
              </a:rPr>
              <a:t>the</a:t>
            </a:r>
            <a:r>
              <a:rPr lang="es-ES" sz="1800" b="1" dirty="0" smtClean="0">
                <a:latin typeface="Bookman Old Style" pitchFamily="18" charset="0"/>
              </a:rPr>
              <a:t> </a:t>
            </a:r>
            <a:r>
              <a:rPr lang="es-ES" sz="1800" b="1" dirty="0" err="1" smtClean="0">
                <a:latin typeface="Bookman Old Style" pitchFamily="18" charset="0"/>
              </a:rPr>
              <a:t>Secretary</a:t>
            </a:r>
            <a:r>
              <a:rPr lang="es-ES" sz="1800" b="1" dirty="0" smtClean="0">
                <a:latin typeface="Bookman Old Style" pitchFamily="18" charset="0"/>
              </a:rPr>
              <a:t> of </a:t>
            </a:r>
            <a:r>
              <a:rPr lang="es-ES" sz="1800" b="1" dirty="0" err="1" smtClean="0">
                <a:latin typeface="Bookman Old Style" pitchFamily="18" charset="0"/>
              </a:rPr>
              <a:t>Education</a:t>
            </a:r>
            <a:r>
              <a:rPr lang="es-ES" sz="1800" b="1" dirty="0" smtClean="0">
                <a:latin typeface="Bookman Old Style" pitchFamily="18" charset="0"/>
              </a:rPr>
              <a:t> of </a:t>
            </a:r>
            <a:r>
              <a:rPr lang="es-ES" sz="1800" b="1" dirty="0" err="1" smtClean="0">
                <a:latin typeface="Bookman Old Style" pitchFamily="18" charset="0"/>
              </a:rPr>
              <a:t>the</a:t>
            </a:r>
            <a:r>
              <a:rPr lang="es-ES" sz="1800" b="1" dirty="0" smtClean="0">
                <a:latin typeface="Bookman Old Style" pitchFamily="18" charset="0"/>
              </a:rPr>
              <a:t> </a:t>
            </a:r>
            <a:r>
              <a:rPr lang="es-ES" sz="1800" b="1" dirty="0" err="1" smtClean="0">
                <a:latin typeface="Bookman Old Style" pitchFamily="18" charset="0"/>
              </a:rPr>
              <a:t>Republic</a:t>
            </a:r>
            <a:r>
              <a:rPr lang="es-ES" sz="1800" b="1" dirty="0" smtClean="0">
                <a:latin typeface="Bookman Old Style" pitchFamily="18" charset="0"/>
              </a:rPr>
              <a:t> of Honduras</a:t>
            </a:r>
            <a:endParaRPr lang="es-ES" sz="3200" b="1" dirty="0" smtClean="0">
              <a:latin typeface="Bookman Old Style" pitchFamily="18" charset="0"/>
            </a:endParaRPr>
          </a:p>
        </p:txBody>
      </p:sp>
      <p:pic>
        <p:nvPicPr>
          <p:cNvPr id="6" name="Picture 3" descr="C:\Users\mcarrasco\Documents\COOPERACION EXTERNA\FOTOS EVENTOS\niños\fotos niños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03286"/>
            <a:ext cx="6533383" cy="416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449263" algn="ctr">
              <a:spcBef>
                <a:spcPct val="0"/>
              </a:spcBef>
              <a:buNone/>
              <a:defRPr/>
            </a:pPr>
            <a:r>
              <a:rPr lang="es-HN" b="1" dirty="0" err="1" smtClean="0">
                <a:latin typeface="Bookman Old Style" pitchFamily="18" charset="0"/>
                <a:cs typeface="Arial" charset="0"/>
              </a:rPr>
              <a:t>Providing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educational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materials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for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 grade,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middle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and High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School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in Honduras.</a:t>
            </a:r>
          </a:p>
          <a:p>
            <a:pPr algn="just">
              <a:buNone/>
            </a:pPr>
            <a:endParaRPr lang="es-H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   At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level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basic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education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, 38%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schools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have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one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teacher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and 24%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have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only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two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teachers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  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It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is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uptmost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importance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give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support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these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centers in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order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improve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process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learning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.  </a:t>
            </a:r>
            <a:endParaRPr lang="es-HN" sz="20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3 Onda"/>
          <p:cNvSpPr/>
          <p:nvPr/>
        </p:nvSpPr>
        <p:spPr>
          <a:xfrm>
            <a:off x="0" y="5949280"/>
            <a:ext cx="9144000" cy="836712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5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3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0483" y="3960440"/>
            <a:ext cx="1901957" cy="285293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s-HN" b="1" dirty="0" err="1" smtClean="0">
                <a:latin typeface="Bookman Old Style" pitchFamily="18" charset="0"/>
                <a:cs typeface="Arial" charset="0"/>
              </a:rPr>
              <a:t>Program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to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Teach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English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as a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Second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 </a:t>
            </a:r>
            <a:r>
              <a:rPr lang="es-HN" b="1" dirty="0" err="1" smtClean="0">
                <a:latin typeface="Bookman Old Style" pitchFamily="18" charset="0"/>
                <a:cs typeface="Arial" charset="0"/>
              </a:rPr>
              <a:t>Language</a:t>
            </a:r>
            <a:r>
              <a:rPr lang="es-H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texts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recordings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hearing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aids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, videos and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computers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HN" sz="2000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algn="just"/>
            <a:endParaRPr lang="es-HN" sz="2800" b="1" dirty="0" smtClean="0">
              <a:latin typeface="Adobe Caslon Pro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HN" sz="3600" b="1" dirty="0" smtClean="0">
                <a:latin typeface="Bookman Old Style" pitchFamily="18" charset="0"/>
                <a:cs typeface="Arial" charset="0"/>
              </a:rPr>
              <a:t>   </a:t>
            </a:r>
            <a:r>
              <a:rPr lang="es-HN" sz="3600" b="1" dirty="0" err="1" smtClean="0">
                <a:latin typeface="Bookman Old Style" pitchFamily="18" charset="0"/>
                <a:cs typeface="Arial" charset="0"/>
              </a:rPr>
              <a:t>Provision</a:t>
            </a:r>
            <a:r>
              <a:rPr lang="es-HN" sz="3600" b="1" dirty="0" smtClean="0">
                <a:latin typeface="Bookman Old Style" pitchFamily="18" charset="0"/>
                <a:cs typeface="Arial" charset="0"/>
              </a:rPr>
              <a:t> of Solar </a:t>
            </a:r>
            <a:r>
              <a:rPr lang="es-HN" sz="3600" b="1" dirty="0" err="1" smtClean="0">
                <a:latin typeface="Bookman Old Style" pitchFamily="18" charset="0"/>
                <a:cs typeface="Arial" charset="0"/>
              </a:rPr>
              <a:t>panels</a:t>
            </a:r>
            <a:r>
              <a:rPr lang="es-HN" sz="3600" b="1" dirty="0" smtClean="0">
                <a:latin typeface="Bookman Old Style" pitchFamily="18" charset="0"/>
                <a:cs typeface="Arial" charset="0"/>
              </a:rPr>
              <a:t>.</a:t>
            </a:r>
            <a:endParaRPr lang="es-HN" b="1" dirty="0" smtClean="0">
              <a:latin typeface="Bookman Old Style" pitchFamily="18" charset="0"/>
              <a:cs typeface="Arial" charset="0"/>
            </a:endParaRPr>
          </a:p>
          <a:p>
            <a:pPr algn="ctr">
              <a:buNone/>
            </a:pPr>
            <a:endParaRPr lang="es-HN" sz="3600" b="1" dirty="0" smtClean="0">
              <a:latin typeface="Bookman Old Style" pitchFamily="18" charset="0"/>
              <a:cs typeface="Arial" charset="0"/>
            </a:endParaRPr>
          </a:p>
          <a:p>
            <a:pPr algn="just">
              <a:buNone/>
            </a:pP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stimulate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centers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technological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renewable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Times New Roman" pitchFamily="18" charset="0"/>
                <a:cs typeface="Times New Roman" pitchFamily="18" charset="0"/>
              </a:rPr>
              <a:t>energies</a:t>
            </a:r>
            <a:r>
              <a:rPr lang="es-H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HN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  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Strengthen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Lights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Learn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which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is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carried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out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by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OEI</a:t>
            </a:r>
          </a:p>
          <a:p>
            <a:pPr>
              <a:buNone/>
            </a:pPr>
            <a:endParaRPr lang="es-HN" sz="2400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10800000">
            <a:off x="0" y="5443371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9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713387"/>
          </a:xfrm>
        </p:spPr>
        <p:txBody>
          <a:bodyPr/>
          <a:lstStyle/>
          <a:p>
            <a:pPr algn="just">
              <a:buNone/>
            </a:pPr>
            <a:endParaRPr lang="es-HN" sz="2800" dirty="0" smtClean="0">
              <a:latin typeface="Adobe Caslon Pro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Establishment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Libraries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in Basic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Learning</a:t>
            </a:r>
            <a:r>
              <a:rPr lang="es-HN" b="1" dirty="0" smtClean="0">
                <a:latin typeface="Bookman Old Style" pitchFamily="18" charset="0"/>
                <a:cs typeface="Arial" charset="0"/>
              </a:rPr>
              <a:t>.</a:t>
            </a:r>
            <a:endParaRPr lang="es-HN" sz="3600" b="1" dirty="0" smtClean="0">
              <a:latin typeface="Bookman Old Style" pitchFamily="18" charset="0"/>
              <a:cs typeface="Arial" charset="0"/>
            </a:endParaRPr>
          </a:p>
          <a:p>
            <a:pPr algn="ctr">
              <a:buNone/>
            </a:pPr>
            <a:endParaRPr lang="es-HN" sz="2800" dirty="0" smtClean="0">
              <a:latin typeface="Adobe Caslon Pro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  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That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permit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the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strengthening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the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learning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latin typeface="Adobe Caslon Pro" pitchFamily="18" charset="0"/>
                <a:cs typeface="Times New Roman" pitchFamily="18" charset="0"/>
              </a:rPr>
              <a:t>process</a:t>
            </a: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s-HN" sz="2800" dirty="0" smtClean="0">
                <a:latin typeface="Adobe Caslon Pro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3 Onda"/>
          <p:cNvSpPr/>
          <p:nvPr/>
        </p:nvSpPr>
        <p:spPr>
          <a:xfrm>
            <a:off x="0" y="5949280"/>
            <a:ext cx="9144000" cy="836712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9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_8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116" y="4934744"/>
            <a:ext cx="2345332" cy="1566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     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Support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to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Strengthen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the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Program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One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Computer</a:t>
            </a:r>
            <a:r>
              <a:rPr lang="es-ES" sz="3200" b="1" dirty="0" smtClean="0">
                <a:latin typeface="Adobe Caslon Pro" pitchFamily="18" charset="0"/>
                <a:cs typeface="Times New Roman" pitchFamily="18" charset="0"/>
              </a:rPr>
              <a:t> per </a:t>
            </a:r>
            <a:r>
              <a:rPr lang="es-ES" sz="3200" b="1" dirty="0" err="1" smtClean="0">
                <a:latin typeface="Adobe Caslon Pro" pitchFamily="18" charset="0"/>
                <a:cs typeface="Times New Roman" pitchFamily="18" charset="0"/>
              </a:rPr>
              <a:t>Child</a:t>
            </a:r>
            <a:endParaRPr lang="es-HN" sz="32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es-ES" sz="2800" b="1" dirty="0" smtClean="0">
                <a:latin typeface="Adobe Caslon Pro" pitchFamily="18" charset="0"/>
                <a:cs typeface="Times New Roman" pitchFamily="18" charset="0"/>
              </a:rPr>
              <a:t> 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Diminish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digital gap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increasing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coverage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access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internet.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Boys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girls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youth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teachers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parents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and single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mothers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will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have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opportunity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incorporate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use of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computers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de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process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, as a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tool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enrivh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learning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process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learning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qith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new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  <a:cs typeface="Times New Roman" pitchFamily="18" charset="0"/>
              </a:rPr>
              <a:t>resources</a:t>
            </a:r>
            <a:r>
              <a:rPr lang="es-ES" sz="20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s-ES" sz="2800" dirty="0" smtClean="0">
              <a:latin typeface="Adobe Caslon Pro" pitchFamily="18" charset="0"/>
              <a:cs typeface="Times New Roman" pitchFamily="18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052736"/>
            <a:ext cx="8229600" cy="1143000"/>
          </a:xfrm>
        </p:spPr>
        <p:txBody>
          <a:bodyPr/>
          <a:lstStyle/>
          <a:p>
            <a:r>
              <a:rPr lang="es-HN" sz="3200" b="1" dirty="0" err="1" smtClean="0">
                <a:latin typeface="Bookman Old Style" pitchFamily="18" charset="0"/>
                <a:cs typeface="Times New Roman" pitchFamily="18" charset="0"/>
              </a:rPr>
              <a:t>Infrastructure</a:t>
            </a:r>
            <a:endParaRPr lang="es-HN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108720"/>
          </a:xfrm>
        </p:spPr>
        <p:txBody>
          <a:bodyPr/>
          <a:lstStyle/>
          <a:p>
            <a:pPr algn="just"/>
            <a:r>
              <a:rPr lang="es-HN" sz="2000" dirty="0" err="1" smtClean="0">
                <a:latin typeface="Bookman Old Style" pitchFamily="18" charset="0"/>
              </a:rPr>
              <a:t>Support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fo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execution</a:t>
            </a:r>
            <a:r>
              <a:rPr lang="es-HN" sz="2000" dirty="0" smtClean="0">
                <a:latin typeface="Bookman Old Style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</a:rPr>
              <a:t>reconstruction</a:t>
            </a:r>
            <a:r>
              <a:rPr lang="es-HN" sz="2000" dirty="0" smtClean="0">
                <a:latin typeface="Bookman Old Style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</a:rPr>
              <a:t>Schools</a:t>
            </a:r>
            <a:r>
              <a:rPr lang="es-HN" sz="2000" dirty="0" smtClean="0">
                <a:latin typeface="Bookman Old Style" pitchFamily="18" charset="0"/>
              </a:rPr>
              <a:t>, </a:t>
            </a:r>
            <a:r>
              <a:rPr lang="es-HN" sz="2000" dirty="0" err="1" smtClean="0">
                <a:latin typeface="Bookman Old Style" pitchFamily="18" charset="0"/>
              </a:rPr>
              <a:t>with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goal</a:t>
            </a:r>
            <a:r>
              <a:rPr lang="es-HN" sz="2000" dirty="0" smtClean="0">
                <a:latin typeface="Bookman Old Style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</a:rPr>
              <a:t>improving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classroom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experience</a:t>
            </a:r>
            <a:r>
              <a:rPr lang="es-HN" sz="2000" dirty="0" smtClean="0">
                <a:latin typeface="Bookman Old Style" pitchFamily="18" charset="0"/>
              </a:rPr>
              <a:t> and </a:t>
            </a:r>
            <a:r>
              <a:rPr lang="es-HN" sz="2000" dirty="0" err="1" smtClean="0">
                <a:latin typeface="Bookman Old Style" pitchFamily="18" charset="0"/>
              </a:rPr>
              <a:t>also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</a:rPr>
              <a:t>process</a:t>
            </a:r>
            <a:r>
              <a:rPr lang="es-HN" sz="2000" dirty="0" smtClean="0">
                <a:latin typeface="Bookman Old Style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</a:rPr>
              <a:t>teaching</a:t>
            </a:r>
            <a:r>
              <a:rPr lang="es-HN" sz="2000" dirty="0" smtClean="0">
                <a:latin typeface="Bookman Old Style" pitchFamily="18" charset="0"/>
              </a:rPr>
              <a:t> and </a:t>
            </a:r>
            <a:r>
              <a:rPr lang="es-HN" sz="2000" dirty="0" err="1" smtClean="0">
                <a:latin typeface="Bookman Old Style" pitchFamily="18" charset="0"/>
              </a:rPr>
              <a:t>learning</a:t>
            </a:r>
            <a:r>
              <a:rPr lang="es-HN" sz="20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4" name="3 Onda"/>
          <p:cNvSpPr/>
          <p:nvPr/>
        </p:nvSpPr>
        <p:spPr>
          <a:xfrm>
            <a:off x="0" y="5949280"/>
            <a:ext cx="9144000" cy="836712"/>
          </a:xfrm>
          <a:prstGeom prst="wave">
            <a:avLst/>
          </a:prstGeom>
          <a:solidFill>
            <a:srgbClr val="FF5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nda"/>
          <p:cNvSpPr/>
          <p:nvPr/>
        </p:nvSpPr>
        <p:spPr>
          <a:xfrm>
            <a:off x="0" y="6021288"/>
            <a:ext cx="9144000" cy="836712"/>
          </a:xfrm>
          <a:prstGeom prst="wav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 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Carryout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a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Program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sponsorship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schools</a:t>
            </a:r>
            <a:endParaRPr lang="es-HN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HN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That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contributes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resolve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problems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classroom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situation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related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lack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classroom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furniture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materials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technologigcal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materials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, etc.,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by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granting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these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resources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Scolarchips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for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students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with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academic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000" dirty="0" err="1" smtClean="0">
                <a:latin typeface="Bookman Old Style" pitchFamily="18" charset="0"/>
                <a:cs typeface="Times New Roman" pitchFamily="18" charset="0"/>
              </a:rPr>
              <a:t>excellence</a:t>
            </a:r>
            <a:r>
              <a:rPr lang="es-HN" sz="20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H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6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sz="2800" b="1" dirty="0" smtClean="0">
                <a:latin typeface="Adobe Caslon Pro" pitchFamily="18" charset="0"/>
                <a:cs typeface="Times New Roman" pitchFamily="18" charset="0"/>
              </a:rPr>
            </a:b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Execution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water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and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sanitation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programs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in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those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schools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in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the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rural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areas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of </a:t>
            </a:r>
            <a:r>
              <a:rPr lang="es-HN" sz="2800" b="1" dirty="0" err="1" smtClean="0">
                <a:latin typeface="Adobe Caslon Pro" pitchFamily="18" charset="0"/>
                <a:cs typeface="Times New Roman" pitchFamily="18" charset="0"/>
              </a:rPr>
              <a:t>the</a:t>
            </a:r>
            <a:r>
              <a:rPr lang="es-HN" sz="2800" b="1" dirty="0" smtClean="0">
                <a:latin typeface="Adobe Caslon Pro" pitchFamily="18" charset="0"/>
                <a:cs typeface="Times New Roman" pitchFamily="18" charset="0"/>
              </a:rPr>
              <a:t> country.</a:t>
            </a:r>
            <a:r>
              <a:rPr lang="es-HN" b="1" dirty="0" smtClean="0">
                <a:latin typeface="Adobe Caslon Pro" pitchFamily="18" charset="0"/>
                <a:cs typeface="Times New Roman" pitchFamily="18" charset="0"/>
              </a:rPr>
              <a:t/>
            </a:r>
            <a:br>
              <a:rPr lang="es-HN" b="1" dirty="0" smtClean="0">
                <a:latin typeface="Adobe Caslon Pro" pitchFamily="18" charset="0"/>
                <a:cs typeface="Times New Roman" pitchFamily="18" charset="0"/>
              </a:rPr>
            </a:b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265115"/>
          </a:xfrm>
        </p:spPr>
        <p:txBody>
          <a:bodyPr/>
          <a:lstStyle/>
          <a:p>
            <a:pPr algn="just">
              <a:buNone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Donation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water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purifiers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in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schools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in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rural </a:t>
            </a:r>
            <a:r>
              <a:rPr lang="es-HN" sz="2400" dirty="0" err="1" smtClean="0">
                <a:latin typeface="Bookman Old Style" pitchFamily="18" charset="0"/>
                <a:cs typeface="Times New Roman" pitchFamily="18" charset="0"/>
              </a:rPr>
              <a:t>areas</a:t>
            </a:r>
            <a:r>
              <a:rPr lang="es-HN" sz="2400" dirty="0" smtClean="0">
                <a:latin typeface="Bookman Old Style" pitchFamily="18" charset="0"/>
                <a:cs typeface="Times New Roman" pitchFamily="18" charset="0"/>
              </a:rPr>
              <a:t> of Honduras.</a:t>
            </a:r>
          </a:p>
          <a:p>
            <a:pPr algn="just"/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H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HN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 descr="IMG_1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987825" cy="19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3200" b="1" smtClean="0">
                <a:latin typeface="Bookman Old Style" pitchFamily="18" charset="0"/>
                <a:cs typeface="Times New Roman" pitchFamily="18" charset="0"/>
              </a:rPr>
              <a:t>Contacts</a:t>
            </a:r>
            <a:endParaRPr lang="es-HN" sz="3200" b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HN" dirty="0" smtClean="0">
                <a:hlinkClick r:id="rId2"/>
              </a:rPr>
              <a:t>guijelo@yahoo.es</a:t>
            </a:r>
            <a:endParaRPr lang="es-HN" dirty="0" smtClean="0"/>
          </a:p>
          <a:p>
            <a:pPr algn="ctr">
              <a:buNone/>
            </a:pPr>
            <a:r>
              <a:rPr lang="es-HN" dirty="0" smtClean="0"/>
              <a:t>Lic. </a:t>
            </a:r>
            <a:r>
              <a:rPr lang="es-HN" smtClean="0"/>
              <a:t>Jeremías </a:t>
            </a:r>
            <a:endParaRPr lang="es-HN" dirty="0" smtClean="0"/>
          </a:p>
          <a:p>
            <a:pPr algn="ctr">
              <a:buNone/>
            </a:pPr>
            <a:endParaRPr lang="es-HN" dirty="0" smtClean="0"/>
          </a:p>
          <a:p>
            <a:pPr algn="ctr">
              <a:buNone/>
            </a:pPr>
            <a:r>
              <a:rPr lang="es-HN" dirty="0" smtClean="0"/>
              <a:t>	</a:t>
            </a:r>
            <a:r>
              <a:rPr lang="es-HN" dirty="0" smtClean="0">
                <a:hlinkClick r:id="rId3"/>
              </a:rPr>
              <a:t>lourdesghe@yahoo.com</a:t>
            </a:r>
            <a:endParaRPr lang="es-HN" dirty="0" smtClean="0"/>
          </a:p>
          <a:p>
            <a:pPr algn="ctr">
              <a:buNone/>
            </a:pPr>
            <a:r>
              <a:rPr lang="es-HN" dirty="0" smtClean="0"/>
              <a:t>Lic. Lourdes Hernández</a:t>
            </a:r>
          </a:p>
          <a:p>
            <a:pPr algn="ctr">
              <a:buNone/>
            </a:pPr>
            <a:endParaRPr lang="es-HN" dirty="0"/>
          </a:p>
        </p:txBody>
      </p:sp>
      <p:sp>
        <p:nvSpPr>
          <p:cNvPr id="5" name="4 Onda"/>
          <p:cNvSpPr/>
          <p:nvPr/>
        </p:nvSpPr>
        <p:spPr>
          <a:xfrm>
            <a:off x="0" y="5949280"/>
            <a:ext cx="9144000" cy="836712"/>
          </a:xfrm>
          <a:prstGeom prst="wav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603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272808" cy="1353393"/>
          </a:xfrm>
        </p:spPr>
        <p:txBody>
          <a:bodyPr/>
          <a:lstStyle/>
          <a:p>
            <a:r>
              <a:rPr lang="es-HN" sz="5400" dirty="0" smtClean="0">
                <a:latin typeface="Bookman Old Style" pitchFamily="18" charset="0"/>
              </a:rPr>
              <a:t>THANK YOU!</a:t>
            </a:r>
            <a:endParaRPr lang="es-HN" sz="5400" dirty="0">
              <a:latin typeface="Bookman Old Style" pitchFamily="18" charset="0"/>
            </a:endParaRPr>
          </a:p>
        </p:txBody>
      </p:sp>
      <p:pic>
        <p:nvPicPr>
          <p:cNvPr id="16390" name="Picture 6" descr="C:\Users\mcarrasco\Desktop\NIÑA CON BANDER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4736450" cy="462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19 Onda"/>
          <p:cNvSpPr/>
          <p:nvPr/>
        </p:nvSpPr>
        <p:spPr>
          <a:xfrm rot="5400000">
            <a:off x="5261842" y="2975843"/>
            <a:ext cx="6858000" cy="906315"/>
          </a:xfrm>
          <a:prstGeom prst="wav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6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 12"/>
          <p:cNvSpPr>
            <a:spLocks noChangeShapeType="1"/>
          </p:cNvSpPr>
          <p:nvPr/>
        </p:nvSpPr>
        <p:spPr bwMode="auto">
          <a:xfrm flipV="1">
            <a:off x="6211888" y="1870075"/>
            <a:ext cx="0" cy="1843088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5124" name="Picture 2" descr="C:\Users\MAKI\Documents\STRATMEDIA\strat pro\TEMPLATES SEPTIEMBRE 2009\franja DB3\AZUL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63"/>
            <a:ext cx="9144000" cy="914400"/>
          </a:xfrm>
          <a:prstGeom prst="rect">
            <a:avLst/>
          </a:prstGeom>
          <a:solidFill>
            <a:srgbClr val="FF9A05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MAKI\Documents\STRATMEDIA\strat pro\TEMPLATES SEPTIEMBRE 2009\franja DB3\AZUL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44000" cy="268288"/>
          </a:xfrm>
          <a:prstGeom prst="rect">
            <a:avLst/>
          </a:prstGeom>
          <a:solidFill>
            <a:srgbClr val="FF9A05"/>
          </a:solidFill>
          <a:ln w="9525">
            <a:noFill/>
            <a:miter lim="800000"/>
            <a:headEnd/>
            <a:tailEnd/>
          </a:ln>
        </p:spPr>
      </p:pic>
      <p:sp>
        <p:nvSpPr>
          <p:cNvPr id="5126" name="1 Título"/>
          <p:cNvSpPr>
            <a:spLocks noGrp="1"/>
          </p:cNvSpPr>
          <p:nvPr>
            <p:ph type="title"/>
          </p:nvPr>
        </p:nvSpPr>
        <p:spPr bwMode="auto">
          <a:xfrm>
            <a:off x="611561" y="179388"/>
            <a:ext cx="8064896" cy="527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/>
            <a:r>
              <a:rPr lang="da-DK" sz="3600" b="1" dirty="0" smtClean="0">
                <a:solidFill>
                  <a:srgbClr val="FFFFFF"/>
                </a:solidFill>
                <a:latin typeface="Bookman Old Style" pitchFamily="18" charset="0"/>
              </a:rPr>
              <a:t>Education Plan for 2010-2014</a:t>
            </a: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 flipH="1" flipV="1">
            <a:off x="4492625" y="4291012"/>
            <a:ext cx="7367" cy="144224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V="1">
            <a:off x="3067050" y="1719263"/>
            <a:ext cx="0" cy="158432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flipV="1">
            <a:off x="255588" y="1839913"/>
            <a:ext cx="0" cy="184308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V="1">
            <a:off x="1631950" y="4171950"/>
            <a:ext cx="6350" cy="158591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131" name="Titel 16"/>
          <p:cNvSpPr txBox="1">
            <a:spLocks/>
          </p:cNvSpPr>
          <p:nvPr/>
        </p:nvSpPr>
        <p:spPr bwMode="auto">
          <a:xfrm>
            <a:off x="177800" y="1049338"/>
            <a:ext cx="53451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da-DK" sz="32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7" name="Rektangel 145"/>
          <p:cNvSpPr>
            <a:spLocks noChangeArrowheads="1"/>
          </p:cNvSpPr>
          <p:nvPr/>
        </p:nvSpPr>
        <p:spPr bwMode="auto">
          <a:xfrm>
            <a:off x="339725" y="1828800"/>
            <a:ext cx="2195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boys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girls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youth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es-SV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ktangel 146"/>
          <p:cNvSpPr>
            <a:spLocks noChangeArrowheads="1"/>
          </p:cNvSpPr>
          <p:nvPr/>
        </p:nvSpPr>
        <p:spPr bwMode="auto">
          <a:xfrm>
            <a:off x="3135313" y="1827213"/>
            <a:ext cx="1957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s-SV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ktangel 147"/>
          <p:cNvSpPr>
            <a:spLocks noChangeArrowheads="1"/>
          </p:cNvSpPr>
          <p:nvPr/>
        </p:nvSpPr>
        <p:spPr bwMode="auto">
          <a:xfrm>
            <a:off x="6372200" y="1844824"/>
            <a:ext cx="2528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local,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departmental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ktangel 148"/>
          <p:cNvSpPr>
            <a:spLocks noChangeArrowheads="1"/>
          </p:cNvSpPr>
          <p:nvPr/>
        </p:nvSpPr>
        <p:spPr bwMode="auto">
          <a:xfrm>
            <a:off x="1666875" y="4618038"/>
            <a:ext cx="1954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s-SV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ktangel 149"/>
          <p:cNvSpPr>
            <a:spLocks noChangeArrowheads="1"/>
          </p:cNvSpPr>
          <p:nvPr/>
        </p:nvSpPr>
        <p:spPr bwMode="auto">
          <a:xfrm>
            <a:off x="4584700" y="4559300"/>
            <a:ext cx="2128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labor and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guarantee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success</a:t>
            </a:r>
            <a:endParaRPr lang="es-SV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ktangel 147"/>
          <p:cNvSpPr>
            <a:spLocks noChangeArrowheads="1"/>
          </p:cNvSpPr>
          <p:nvPr/>
        </p:nvSpPr>
        <p:spPr bwMode="auto">
          <a:xfrm>
            <a:off x="6804248" y="4509120"/>
            <a:ext cx="21574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parental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as single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mothers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6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endParaRPr lang="es-SV" sz="1600" dirty="0" smtClean="0">
              <a:solidFill>
                <a:srgbClr val="FFFF00"/>
              </a:solidFill>
            </a:endParaRPr>
          </a:p>
          <a:p>
            <a:r>
              <a:rPr lang="es-SV" sz="1600" dirty="0" err="1" smtClean="0">
                <a:solidFill>
                  <a:srgbClr val="FFFF00"/>
                </a:solidFill>
              </a:rPr>
              <a:t>Development</a:t>
            </a:r>
            <a:r>
              <a:rPr lang="es-SV" sz="1600" dirty="0" smtClean="0">
                <a:solidFill>
                  <a:srgbClr val="FFFF00"/>
                </a:solidFill>
              </a:rPr>
              <a:t> of </a:t>
            </a:r>
            <a:r>
              <a:rPr lang="es-SV" sz="1600" dirty="0" err="1" smtClean="0">
                <a:solidFill>
                  <a:srgbClr val="FFFF00"/>
                </a:solidFill>
              </a:rPr>
              <a:t>Educational</a:t>
            </a:r>
            <a:r>
              <a:rPr lang="es-SV" sz="1600" dirty="0" smtClean="0">
                <a:solidFill>
                  <a:srgbClr val="FFFF00"/>
                </a:solidFill>
              </a:rPr>
              <a:t> Center.</a:t>
            </a:r>
            <a:endParaRPr lang="es-SV" sz="1600" noProof="1">
              <a:solidFill>
                <a:srgbClr val="FFFF00"/>
              </a:solidFill>
            </a:endParaRPr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20638" y="3229426"/>
            <a:ext cx="9123362" cy="1096387"/>
            <a:chOff x="33129" y="3283912"/>
            <a:chExt cx="9123064" cy="1096740"/>
          </a:xfrm>
        </p:grpSpPr>
        <p:grpSp>
          <p:nvGrpSpPr>
            <p:cNvPr id="3" name="Gruppe 74"/>
            <p:cNvGrpSpPr>
              <a:grpSpLocks/>
            </p:cNvGrpSpPr>
            <p:nvPr/>
          </p:nvGrpSpPr>
          <p:grpSpPr bwMode="auto">
            <a:xfrm>
              <a:off x="33129" y="3283912"/>
              <a:ext cx="7660023" cy="1090643"/>
              <a:chOff x="703845" y="3877228"/>
              <a:chExt cx="7986772" cy="1156542"/>
            </a:xfrm>
          </p:grpSpPr>
          <p:sp>
            <p:nvSpPr>
              <p:cNvPr id="5149" name="Pentagon 119"/>
              <p:cNvSpPr>
                <a:spLocks noChangeArrowheads="1"/>
              </p:cNvSpPr>
              <p:nvPr/>
            </p:nvSpPr>
            <p:spPr bwMode="auto">
              <a:xfrm>
                <a:off x="703845" y="3878815"/>
                <a:ext cx="1875314" cy="1154955"/>
              </a:xfrm>
              <a:prstGeom prst="homePlate">
                <a:avLst>
                  <a:gd name="adj" fmla="val 50004"/>
                </a:avLst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HN" sz="1600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50" name="Vinkel 120"/>
              <p:cNvSpPr>
                <a:spLocks noChangeArrowheads="1"/>
              </p:cNvSpPr>
              <p:nvPr/>
            </p:nvSpPr>
            <p:spPr bwMode="auto">
              <a:xfrm>
                <a:off x="2061774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HN" sz="1400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Vinkel 124"/>
              <p:cNvSpPr>
                <a:spLocks noChangeArrowheads="1"/>
              </p:cNvSpPr>
              <p:nvPr/>
            </p:nvSpPr>
            <p:spPr bwMode="auto">
              <a:xfrm>
                <a:off x="5124542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solidFill>
                <a:schemeClr val="accent4">
                  <a:lumMod val="75000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endParaRPr lang="es-HN" sz="4800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52" name="Vinkel 125"/>
              <p:cNvSpPr>
                <a:spLocks noChangeArrowheads="1"/>
              </p:cNvSpPr>
              <p:nvPr/>
            </p:nvSpPr>
            <p:spPr bwMode="auto">
              <a:xfrm>
                <a:off x="6642420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solidFill>
                <a:srgbClr val="FFFF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endParaRPr lang="es-HN" sz="4800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1" name="Rektangel 143"/>
            <p:cNvSpPr>
              <a:spLocks noChangeArrowheads="1"/>
            </p:cNvSpPr>
            <p:nvPr/>
          </p:nvSpPr>
          <p:spPr bwMode="auto">
            <a:xfrm>
              <a:off x="4710023" y="3671889"/>
              <a:ext cx="1570007" cy="3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HN" sz="1600" noProof="1" smtClean="0">
                  <a:solidFill>
                    <a:srgbClr val="FFFFFF"/>
                  </a:solidFill>
                </a:rPr>
                <a:t>competition</a:t>
              </a:r>
              <a:endParaRPr lang="es-HN" sz="1100" noProof="1">
                <a:solidFill>
                  <a:srgbClr val="FFFFFF"/>
                </a:solidFill>
              </a:endParaRPr>
            </a:p>
          </p:txBody>
        </p:sp>
        <p:sp>
          <p:nvSpPr>
            <p:cNvPr id="5142" name="Rektangel 155"/>
            <p:cNvSpPr>
              <a:spLocks noChangeArrowheads="1"/>
            </p:cNvSpPr>
            <p:nvPr/>
          </p:nvSpPr>
          <p:spPr bwMode="auto">
            <a:xfrm>
              <a:off x="3376803" y="3623120"/>
              <a:ext cx="12160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HN" sz="1600" noProof="1">
                  <a:solidFill>
                    <a:srgbClr val="FFFFFF"/>
                  </a:solidFill>
                </a:rPr>
                <a:t>CALIDAD</a:t>
              </a:r>
              <a:endParaRPr lang="es-HN" sz="1100" noProof="1">
                <a:solidFill>
                  <a:srgbClr val="FFFFFF"/>
                </a:solidFill>
              </a:endParaRPr>
            </a:p>
          </p:txBody>
        </p:sp>
        <p:sp>
          <p:nvSpPr>
            <p:cNvPr id="5143" name="Rektangel 156"/>
            <p:cNvSpPr>
              <a:spLocks noChangeArrowheads="1"/>
            </p:cNvSpPr>
            <p:nvPr/>
          </p:nvSpPr>
          <p:spPr bwMode="auto">
            <a:xfrm>
              <a:off x="6380099" y="3647506"/>
              <a:ext cx="1216025" cy="3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HN" sz="1600" noProof="1">
                  <a:solidFill>
                    <a:srgbClr val="0070C0"/>
                  </a:solidFill>
                </a:rPr>
                <a:t> </a:t>
              </a:r>
              <a:r>
                <a:rPr lang="es-HN" sz="1600" noProof="1" smtClean="0">
                  <a:solidFill>
                    <a:srgbClr val="0070C0"/>
                  </a:solidFill>
                </a:rPr>
                <a:t>process</a:t>
              </a:r>
              <a:endParaRPr lang="es-HN" sz="1100" noProof="1">
                <a:solidFill>
                  <a:srgbClr val="0070C0"/>
                </a:solidFill>
              </a:endParaRPr>
            </a:p>
          </p:txBody>
        </p:sp>
        <p:sp>
          <p:nvSpPr>
            <p:cNvPr id="5144" name="Rektangel 157"/>
            <p:cNvSpPr>
              <a:spLocks noChangeArrowheads="1"/>
            </p:cNvSpPr>
            <p:nvPr/>
          </p:nvSpPr>
          <p:spPr bwMode="auto">
            <a:xfrm>
              <a:off x="1950847" y="3623120"/>
              <a:ext cx="1216025" cy="3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HN" sz="1600" noProof="1" smtClean="0">
                  <a:solidFill>
                    <a:srgbClr val="FFFFFF"/>
                  </a:solidFill>
                </a:rPr>
                <a:t>efficiency</a:t>
              </a:r>
              <a:endParaRPr lang="es-HN" sz="1100" noProof="1">
                <a:solidFill>
                  <a:srgbClr val="FFFFFF"/>
                </a:solidFill>
              </a:endParaRPr>
            </a:p>
          </p:txBody>
        </p:sp>
        <p:sp>
          <p:nvSpPr>
            <p:cNvPr id="5145" name="Rektangel 158"/>
            <p:cNvSpPr>
              <a:spLocks noChangeArrowheads="1"/>
            </p:cNvSpPr>
            <p:nvPr/>
          </p:nvSpPr>
          <p:spPr bwMode="auto">
            <a:xfrm>
              <a:off x="191135" y="3610928"/>
              <a:ext cx="1216025" cy="3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HN" sz="1600" noProof="1" smtClean="0">
                  <a:solidFill>
                    <a:srgbClr val="FFFFFF"/>
                  </a:solidFill>
                </a:rPr>
                <a:t>access</a:t>
              </a:r>
              <a:endParaRPr lang="es-HN" sz="1100" noProof="1">
                <a:solidFill>
                  <a:srgbClr val="FFFFFF"/>
                </a:solidFill>
              </a:endParaRPr>
            </a:p>
          </p:txBody>
        </p:sp>
        <p:sp>
          <p:nvSpPr>
            <p:cNvPr id="5146" name="Vinkel 125"/>
            <p:cNvSpPr>
              <a:spLocks noChangeArrowheads="1"/>
            </p:cNvSpPr>
            <p:nvPr/>
          </p:nvSpPr>
          <p:spPr bwMode="auto">
            <a:xfrm>
              <a:off x="7205472" y="3290009"/>
              <a:ext cx="1901952" cy="1090643"/>
            </a:xfrm>
            <a:prstGeom prst="chevron">
              <a:avLst>
                <a:gd name="adj" fmla="val 49999"/>
              </a:avLst>
            </a:prstGeom>
            <a:solidFill>
              <a:srgbClr val="FF000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es-HN" sz="4800" noProof="1">
                <a:solidFill>
                  <a:srgbClr val="FFFFFF"/>
                </a:solidFill>
              </a:endParaRPr>
            </a:p>
          </p:txBody>
        </p:sp>
        <p:sp>
          <p:nvSpPr>
            <p:cNvPr id="5147" name="Rektangel 156"/>
            <p:cNvSpPr>
              <a:spLocks noChangeArrowheads="1"/>
            </p:cNvSpPr>
            <p:nvPr/>
          </p:nvSpPr>
          <p:spPr bwMode="auto">
            <a:xfrm>
              <a:off x="7632192" y="3665793"/>
              <a:ext cx="1524001" cy="32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HN" sz="1500" noProof="1" smtClean="0">
                  <a:solidFill>
                    <a:schemeClr val="bg1"/>
                  </a:solidFill>
                </a:rPr>
                <a:t>participation</a:t>
              </a:r>
              <a:endParaRPr lang="es-HN" sz="15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6732240" y="4365104"/>
            <a:ext cx="6350" cy="158591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705600" cy="1152128"/>
          </a:xfrm>
        </p:spPr>
        <p:txBody>
          <a:bodyPr/>
          <a:lstStyle/>
          <a:p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Major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Accomplishments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of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the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Secretary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of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Education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0"/>
          </p:nvPr>
        </p:nvSpPr>
        <p:spPr>
          <a:xfrm>
            <a:off x="755576" y="2204864"/>
            <a:ext cx="7704856" cy="3240360"/>
          </a:xfrm>
        </p:spPr>
        <p:txBody>
          <a:bodyPr>
            <a:normAutofit/>
          </a:bodyPr>
          <a:lstStyle/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Implementation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Master 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Plan for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Infrastructure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Transparency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Portal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availability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  <a:hlinkClick r:id="rId2"/>
              </a:rPr>
              <a:t>www.se.gob.hn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Fairs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events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Implementation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Public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Hearings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s-HN" sz="2800" dirty="0" smtClean="0"/>
          </a:p>
          <a:p>
            <a:endParaRPr lang="es-HN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>
            <a:solidFill>
              <a:schemeClr val="accent3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705600" cy="369332"/>
          </a:xfrm>
        </p:spPr>
        <p:txBody>
          <a:bodyPr/>
          <a:lstStyle/>
          <a:p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Major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Actions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of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the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Secretary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of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Education</a:t>
            </a:r>
            <a:endParaRPr lang="es-HN" sz="3600" dirty="0" smtClean="0"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0"/>
          </p:nvPr>
        </p:nvSpPr>
        <p:spPr>
          <a:xfrm>
            <a:off x="683568" y="2492896"/>
            <a:ext cx="7704856" cy="3816424"/>
          </a:xfrm>
        </p:spPr>
        <p:txBody>
          <a:bodyPr>
            <a:normAutofit/>
          </a:bodyPr>
          <a:lstStyle/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Supervision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support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students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Production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texts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with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national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editorials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Relaunching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Bilingual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Intercultural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Processing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payments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teachers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trough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trust </a:t>
            </a:r>
            <a:r>
              <a:rPr lang="es-HN" sz="28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fund</a:t>
            </a:r>
            <a:r>
              <a:rPr lang="es-HN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s-HN" sz="2800" dirty="0" smtClean="0"/>
          </a:p>
          <a:p>
            <a:endParaRPr lang="es-HN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10800000">
            <a:off x="0" y="5443371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705600" cy="369332"/>
          </a:xfrm>
        </p:spPr>
        <p:txBody>
          <a:bodyPr/>
          <a:lstStyle/>
          <a:p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Working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with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NGO´S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0"/>
          </p:nvPr>
        </p:nvSpPr>
        <p:spPr>
          <a:xfrm>
            <a:off x="395536" y="1628800"/>
            <a:ext cx="8352928" cy="4464496"/>
          </a:xfrm>
        </p:spPr>
        <p:txBody>
          <a:bodyPr>
            <a:normAutofit/>
          </a:bodyPr>
          <a:lstStyle/>
          <a:p>
            <a:pPr algn="just"/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Working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to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meet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goal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200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days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required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by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Law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s-HN" sz="2400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Execution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Projects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in hospital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rooms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at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Materno Infantil Hospital, Mario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Catarino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Rivas Hospital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and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San Felipe Hospital. </a:t>
            </a:r>
            <a:endParaRPr lang="es-HN" sz="2400" b="1" i="1" u="sng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s-HN" sz="2800" dirty="0" smtClean="0"/>
          </a:p>
          <a:p>
            <a:endParaRPr lang="es-HN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  <a:ln>
            <a:solidFill>
              <a:schemeClr val="accent3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05600" cy="369332"/>
          </a:xfrm>
        </p:spPr>
        <p:txBody>
          <a:bodyPr/>
          <a:lstStyle/>
          <a:p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Working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with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NGO´S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0"/>
          </p:nvPr>
        </p:nvSpPr>
        <p:spPr>
          <a:xfrm>
            <a:off x="395536" y="1628800"/>
            <a:ext cx="8352928" cy="4464496"/>
          </a:xfrm>
        </p:spPr>
        <p:txBody>
          <a:bodyPr>
            <a:normAutofit/>
          </a:bodyPr>
          <a:lstStyle/>
          <a:p>
            <a:pPr algn="just"/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Execution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for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implementation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mobile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laboratories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TIC´s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through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donation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70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computers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s-HN" sz="2400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“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One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computer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per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child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”,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directed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to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very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low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income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elementary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students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from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public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centers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located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in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urban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rural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areas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country.</a:t>
            </a:r>
          </a:p>
          <a:p>
            <a:pPr algn="just"/>
            <a:endParaRPr lang="es-HN" sz="2400" b="1" i="1" u="sng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s-HN" sz="2400" b="1" i="1" u="sng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s-HN" sz="2800" dirty="0" smtClean="0"/>
          </a:p>
          <a:p>
            <a:endParaRPr lang="es-HN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 rot="10800000">
            <a:off x="0" y="5443371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8768" y="980728"/>
            <a:ext cx="6705600" cy="369332"/>
          </a:xfrm>
        </p:spPr>
        <p:txBody>
          <a:bodyPr/>
          <a:lstStyle/>
          <a:p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Working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lang="es-HN" sz="36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with</a:t>
            </a:r>
            <a:r>
              <a:rPr lang="es-HN" sz="3600" dirty="0" smtClean="0">
                <a:latin typeface="Bookman Old Style" pitchFamily="18" charset="0"/>
                <a:ea typeface="+mn-ea"/>
                <a:cs typeface="Times New Roman" pitchFamily="18" charset="0"/>
              </a:rPr>
              <a:t> NGO´S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0"/>
          </p:nvPr>
        </p:nvSpPr>
        <p:spPr>
          <a:xfrm>
            <a:off x="395536" y="1700808"/>
            <a:ext cx="8352928" cy="4464496"/>
          </a:xfrm>
        </p:spPr>
        <p:txBody>
          <a:bodyPr>
            <a:normAutofit/>
          </a:bodyPr>
          <a:lstStyle/>
          <a:p>
            <a:pPr algn="just"/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Supporting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PROHECO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this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will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financially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assist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mother’s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association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for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construction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buildings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project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management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training.</a:t>
            </a:r>
          </a:p>
          <a:p>
            <a:pPr algn="just">
              <a:buNone/>
            </a:pPr>
            <a:endParaRPr lang="es-HN" sz="2400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Training 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of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elementary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middle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students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that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teaches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them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about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free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enterprise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business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economy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as a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way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to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improve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life</a:t>
            </a:r>
            <a:r>
              <a:rPr lang="es-HN" sz="24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HN" sz="24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conditions</a:t>
            </a:r>
            <a:r>
              <a:rPr lang="es-HN" sz="24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es-HN" sz="2400" b="1" i="1" u="sng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s-HN" sz="2400" b="1" i="1" u="sng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s-HN" sz="2800" dirty="0" smtClean="0"/>
          </a:p>
          <a:p>
            <a:endParaRPr lang="es-HN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FF6A47"/>
          </a:solidFill>
          <a:ln>
            <a:solidFill>
              <a:schemeClr val="accent3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3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6389" name="5 Rectángulo"/>
          <p:cNvSpPr>
            <a:spLocks noChangeArrowheads="1"/>
          </p:cNvSpPr>
          <p:nvPr/>
        </p:nvSpPr>
        <p:spPr bwMode="auto">
          <a:xfrm>
            <a:off x="2416175" y="377825"/>
            <a:ext cx="6157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de-DE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COMPETITIVENESS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5147" y="1268760"/>
            <a:ext cx="831532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SV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49263" algn="just">
              <a:buFont typeface="Wingdings" pitchFamily="2" charset="2"/>
              <a:buChar char="§"/>
              <a:defRPr/>
            </a:pPr>
            <a:endParaRPr lang="es-SV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Routinely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apply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use of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technology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information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communication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(</a:t>
            </a:r>
            <a:r>
              <a:rPr lang="es-SV" sz="20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TICs).</a:t>
            </a: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Routinely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apply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english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learning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program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starting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from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4th grade, and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have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english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as a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second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language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es-SV" sz="2000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361950" indent="-361950">
              <a:lnSpc>
                <a:spcPct val="150000"/>
              </a:lnSpc>
              <a:defRPr/>
            </a:pPr>
            <a:r>
              <a:rPr lang="es-SV" sz="1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marL="361950" indent="-361950" algn="r">
              <a:defRPr/>
            </a:pPr>
            <a:r>
              <a:rPr lang="es-SV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SV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defRPr/>
            </a:pPr>
            <a:endParaRPr lang="es-SV" sz="2800" dirty="0" smtClean="0">
              <a:solidFill>
                <a:srgbClr val="FFFF00"/>
              </a:solidFill>
            </a:endParaRPr>
          </a:p>
          <a:p>
            <a:pPr algn="r">
              <a:buFont typeface="Wingdings" pitchFamily="2" charset="2"/>
              <a:buChar char="§"/>
              <a:defRPr/>
            </a:pP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_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677138"/>
            <a:ext cx="3023828" cy="201588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11560" y="692696"/>
            <a:ext cx="7920880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1950" indent="-361950" algn="r">
              <a:defRPr/>
            </a:pPr>
            <a:r>
              <a:rPr lang="es-SV" sz="4000" b="1" dirty="0" smtClean="0">
                <a:solidFill>
                  <a:srgbClr val="37CBFF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endParaRPr lang="es-SV" sz="2800" dirty="0">
              <a:solidFill>
                <a:srgbClr val="37CB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49263">
              <a:defRPr/>
            </a:pPr>
            <a:r>
              <a:rPr lang="es-SV" sz="3200" b="1" dirty="0" err="1" smtClean="0">
                <a:latin typeface="Bookman Old Style" pitchFamily="18" charset="0"/>
              </a:rPr>
              <a:t>Goals</a:t>
            </a:r>
            <a:r>
              <a:rPr lang="es-SV" sz="3200" b="1" dirty="0" smtClean="0">
                <a:latin typeface="Bookman Old Style" pitchFamily="18" charset="0"/>
              </a:rPr>
              <a:t>:</a:t>
            </a:r>
          </a:p>
          <a:p>
            <a:pPr marL="449263" indent="-449263" algn="just">
              <a:buFont typeface="Wingdings" pitchFamily="2" charset="2"/>
              <a:buChar char="§"/>
              <a:defRPr/>
            </a:pPr>
            <a:endParaRPr lang="es-SV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100</a:t>
            </a:r>
            <a:r>
              <a:rPr lang="es-SV" sz="20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% 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of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educational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centers (grades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middle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schools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)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applying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National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Curriculum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Design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adapting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it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local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needs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and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responding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to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national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SV" sz="2000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standards</a:t>
            </a:r>
            <a:r>
              <a:rPr lang="es-SV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 </a:t>
            </a:r>
            <a:endParaRPr lang="es-SV" sz="2000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10% </a:t>
            </a:r>
            <a:r>
              <a:rPr lang="pt-BR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of educational centers are recognized as quality centers.</a:t>
            </a:r>
            <a:endParaRPr lang="es-HN" sz="2000" dirty="0">
              <a:latin typeface="Bookman Old Style" pitchFamily="18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9144000" cy="1442012"/>
          </a:xfrm>
          <a:custGeom>
            <a:avLst/>
            <a:gdLst/>
            <a:ahLst/>
            <a:cxnLst>
              <a:cxn ang="0">
                <a:pos x="1083" y="0"/>
              </a:cxn>
              <a:cxn ang="0">
                <a:pos x="3249" y="0"/>
              </a:cxn>
              <a:cxn ang="0">
                <a:pos x="5415" y="0"/>
              </a:cxn>
              <a:cxn ang="0">
                <a:pos x="7581" y="0"/>
              </a:cxn>
              <a:cxn ang="0">
                <a:pos x="8664" y="733"/>
              </a:cxn>
              <a:cxn ang="0">
                <a:pos x="8638" y="707"/>
              </a:cxn>
              <a:cxn ang="0">
                <a:pos x="8583" y="659"/>
              </a:cxn>
              <a:cxn ang="0">
                <a:pos x="8525" y="615"/>
              </a:cxn>
              <a:cxn ang="0">
                <a:pos x="8452" y="566"/>
              </a:cxn>
              <a:cxn ang="0">
                <a:pos x="8360" y="513"/>
              </a:cxn>
              <a:cxn ang="0">
                <a:pos x="8249" y="456"/>
              </a:cxn>
              <a:cxn ang="0">
                <a:pos x="8187" y="427"/>
              </a:cxn>
              <a:cxn ang="0">
                <a:pos x="8046" y="370"/>
              </a:cxn>
              <a:cxn ang="0">
                <a:pos x="7967" y="343"/>
              </a:cxn>
              <a:cxn ang="0">
                <a:pos x="7883" y="316"/>
              </a:cxn>
              <a:cxn ang="0">
                <a:pos x="7794" y="289"/>
              </a:cxn>
              <a:cxn ang="0">
                <a:pos x="7700" y="263"/>
              </a:cxn>
              <a:cxn ang="0">
                <a:pos x="7597" y="239"/>
              </a:cxn>
              <a:cxn ang="0">
                <a:pos x="7491" y="218"/>
              </a:cxn>
              <a:cxn ang="0">
                <a:pos x="7319" y="188"/>
              </a:cxn>
              <a:cxn ang="0">
                <a:pos x="7196" y="170"/>
              </a:cxn>
              <a:cxn ang="0">
                <a:pos x="7066" y="155"/>
              </a:cxn>
              <a:cxn ang="0">
                <a:pos x="6931" y="143"/>
              </a:cxn>
              <a:cxn ang="0">
                <a:pos x="6788" y="132"/>
              </a:cxn>
              <a:cxn ang="0">
                <a:pos x="6639" y="126"/>
              </a:cxn>
              <a:cxn ang="0">
                <a:pos x="6483" y="122"/>
              </a:cxn>
              <a:cxn ang="0">
                <a:pos x="6269" y="123"/>
              </a:cxn>
              <a:cxn ang="0">
                <a:pos x="6003" y="129"/>
              </a:cxn>
              <a:cxn ang="0">
                <a:pos x="5732" y="143"/>
              </a:cxn>
              <a:cxn ang="0">
                <a:pos x="5459" y="164"/>
              </a:cxn>
              <a:cxn ang="0">
                <a:pos x="5185" y="189"/>
              </a:cxn>
              <a:cxn ang="0">
                <a:pos x="4908" y="219"/>
              </a:cxn>
              <a:cxn ang="0">
                <a:pos x="4631" y="256"/>
              </a:cxn>
              <a:cxn ang="0">
                <a:pos x="4356" y="295"/>
              </a:cxn>
              <a:cxn ang="0">
                <a:pos x="4082" y="338"/>
              </a:cxn>
              <a:cxn ang="0">
                <a:pos x="3810" y="385"/>
              </a:cxn>
              <a:cxn ang="0">
                <a:pos x="3541" y="436"/>
              </a:cxn>
              <a:cxn ang="0">
                <a:pos x="3276" y="487"/>
              </a:cxn>
              <a:cxn ang="0">
                <a:pos x="3014" y="543"/>
              </a:cxn>
              <a:cxn ang="0">
                <a:pos x="2759" y="599"/>
              </a:cxn>
              <a:cxn ang="0">
                <a:pos x="2389" y="685"/>
              </a:cxn>
              <a:cxn ang="0">
                <a:pos x="2150" y="743"/>
              </a:cxn>
              <a:cxn ang="0">
                <a:pos x="1919" y="802"/>
              </a:cxn>
              <a:cxn ang="0">
                <a:pos x="1488" y="916"/>
              </a:cxn>
              <a:cxn ang="0">
                <a:pos x="1190" y="999"/>
              </a:cxn>
              <a:cxn ang="0">
                <a:pos x="921" y="1078"/>
              </a:cxn>
              <a:cxn ang="0">
                <a:pos x="606" y="1171"/>
              </a:cxn>
              <a:cxn ang="0">
                <a:pos x="351" y="1251"/>
              </a:cxn>
              <a:cxn ang="0">
                <a:pos x="41" y="1352"/>
              </a:cxn>
              <a:cxn ang="0">
                <a:pos x="0" y="682"/>
              </a:cxn>
            </a:cxnLst>
            <a:rect l="0" t="0" r="r" b="b"/>
            <a:pathLst>
              <a:path w="8664" h="1365">
                <a:moveTo>
                  <a:pt x="0" y="0"/>
                </a:moveTo>
                <a:lnTo>
                  <a:pt x="1083" y="0"/>
                </a:lnTo>
                <a:lnTo>
                  <a:pt x="2166" y="0"/>
                </a:lnTo>
                <a:lnTo>
                  <a:pt x="3249" y="0"/>
                </a:lnTo>
                <a:lnTo>
                  <a:pt x="4332" y="0"/>
                </a:lnTo>
                <a:lnTo>
                  <a:pt x="5415" y="0"/>
                </a:lnTo>
                <a:lnTo>
                  <a:pt x="6498" y="0"/>
                </a:lnTo>
                <a:lnTo>
                  <a:pt x="7581" y="0"/>
                </a:lnTo>
                <a:lnTo>
                  <a:pt x="8664" y="0"/>
                </a:lnTo>
                <a:lnTo>
                  <a:pt x="8664" y="733"/>
                </a:lnTo>
                <a:lnTo>
                  <a:pt x="8658" y="727"/>
                </a:lnTo>
                <a:lnTo>
                  <a:pt x="8638" y="707"/>
                </a:lnTo>
                <a:lnTo>
                  <a:pt x="8605" y="677"/>
                </a:lnTo>
                <a:lnTo>
                  <a:pt x="8583" y="659"/>
                </a:lnTo>
                <a:lnTo>
                  <a:pt x="8556" y="638"/>
                </a:lnTo>
                <a:lnTo>
                  <a:pt x="8525" y="615"/>
                </a:lnTo>
                <a:lnTo>
                  <a:pt x="8491" y="591"/>
                </a:lnTo>
                <a:lnTo>
                  <a:pt x="8452" y="566"/>
                </a:lnTo>
                <a:lnTo>
                  <a:pt x="8408" y="540"/>
                </a:lnTo>
                <a:lnTo>
                  <a:pt x="8360" y="513"/>
                </a:lnTo>
                <a:lnTo>
                  <a:pt x="8307" y="484"/>
                </a:lnTo>
                <a:lnTo>
                  <a:pt x="8249" y="456"/>
                </a:lnTo>
                <a:lnTo>
                  <a:pt x="8219" y="442"/>
                </a:lnTo>
                <a:lnTo>
                  <a:pt x="8187" y="427"/>
                </a:lnTo>
                <a:lnTo>
                  <a:pt x="8119" y="399"/>
                </a:lnTo>
                <a:lnTo>
                  <a:pt x="8046" y="370"/>
                </a:lnTo>
                <a:lnTo>
                  <a:pt x="8008" y="356"/>
                </a:lnTo>
                <a:lnTo>
                  <a:pt x="7967" y="343"/>
                </a:lnTo>
                <a:lnTo>
                  <a:pt x="7927" y="329"/>
                </a:lnTo>
                <a:lnTo>
                  <a:pt x="7883" y="316"/>
                </a:lnTo>
                <a:lnTo>
                  <a:pt x="7840" y="302"/>
                </a:lnTo>
                <a:lnTo>
                  <a:pt x="7794" y="289"/>
                </a:lnTo>
                <a:lnTo>
                  <a:pt x="7748" y="277"/>
                </a:lnTo>
                <a:lnTo>
                  <a:pt x="7700" y="263"/>
                </a:lnTo>
                <a:lnTo>
                  <a:pt x="7649" y="251"/>
                </a:lnTo>
                <a:lnTo>
                  <a:pt x="7597" y="239"/>
                </a:lnTo>
                <a:lnTo>
                  <a:pt x="7545" y="228"/>
                </a:lnTo>
                <a:lnTo>
                  <a:pt x="7491" y="218"/>
                </a:lnTo>
                <a:lnTo>
                  <a:pt x="7378" y="197"/>
                </a:lnTo>
                <a:lnTo>
                  <a:pt x="7319" y="188"/>
                </a:lnTo>
                <a:lnTo>
                  <a:pt x="7258" y="179"/>
                </a:lnTo>
                <a:lnTo>
                  <a:pt x="7196" y="170"/>
                </a:lnTo>
                <a:lnTo>
                  <a:pt x="7133" y="162"/>
                </a:lnTo>
                <a:lnTo>
                  <a:pt x="7066" y="155"/>
                </a:lnTo>
                <a:lnTo>
                  <a:pt x="6999" y="149"/>
                </a:lnTo>
                <a:lnTo>
                  <a:pt x="6931" y="143"/>
                </a:lnTo>
                <a:lnTo>
                  <a:pt x="6860" y="137"/>
                </a:lnTo>
                <a:lnTo>
                  <a:pt x="6788" y="132"/>
                </a:lnTo>
                <a:lnTo>
                  <a:pt x="6715" y="129"/>
                </a:lnTo>
                <a:lnTo>
                  <a:pt x="6639" y="126"/>
                </a:lnTo>
                <a:lnTo>
                  <a:pt x="6561" y="123"/>
                </a:lnTo>
                <a:lnTo>
                  <a:pt x="6483" y="122"/>
                </a:lnTo>
                <a:lnTo>
                  <a:pt x="6402" y="122"/>
                </a:lnTo>
                <a:lnTo>
                  <a:pt x="6269" y="123"/>
                </a:lnTo>
                <a:lnTo>
                  <a:pt x="6137" y="126"/>
                </a:lnTo>
                <a:lnTo>
                  <a:pt x="6003" y="129"/>
                </a:lnTo>
                <a:lnTo>
                  <a:pt x="5868" y="135"/>
                </a:lnTo>
                <a:lnTo>
                  <a:pt x="5732" y="143"/>
                </a:lnTo>
                <a:lnTo>
                  <a:pt x="5595" y="153"/>
                </a:lnTo>
                <a:lnTo>
                  <a:pt x="5459" y="164"/>
                </a:lnTo>
                <a:lnTo>
                  <a:pt x="5322" y="176"/>
                </a:lnTo>
                <a:lnTo>
                  <a:pt x="5185" y="189"/>
                </a:lnTo>
                <a:lnTo>
                  <a:pt x="5046" y="203"/>
                </a:lnTo>
                <a:lnTo>
                  <a:pt x="4908" y="219"/>
                </a:lnTo>
                <a:lnTo>
                  <a:pt x="4770" y="236"/>
                </a:lnTo>
                <a:lnTo>
                  <a:pt x="4631" y="256"/>
                </a:lnTo>
                <a:lnTo>
                  <a:pt x="4494" y="274"/>
                </a:lnTo>
                <a:lnTo>
                  <a:pt x="4356" y="295"/>
                </a:lnTo>
                <a:lnTo>
                  <a:pt x="4219" y="316"/>
                </a:lnTo>
                <a:lnTo>
                  <a:pt x="4082" y="338"/>
                </a:lnTo>
                <a:lnTo>
                  <a:pt x="3945" y="361"/>
                </a:lnTo>
                <a:lnTo>
                  <a:pt x="3810" y="385"/>
                </a:lnTo>
                <a:lnTo>
                  <a:pt x="3675" y="411"/>
                </a:lnTo>
                <a:lnTo>
                  <a:pt x="3541" y="436"/>
                </a:lnTo>
                <a:lnTo>
                  <a:pt x="3407" y="462"/>
                </a:lnTo>
                <a:lnTo>
                  <a:pt x="3276" y="487"/>
                </a:lnTo>
                <a:lnTo>
                  <a:pt x="3144" y="514"/>
                </a:lnTo>
                <a:lnTo>
                  <a:pt x="3014" y="543"/>
                </a:lnTo>
                <a:lnTo>
                  <a:pt x="2887" y="570"/>
                </a:lnTo>
                <a:lnTo>
                  <a:pt x="2759" y="599"/>
                </a:lnTo>
                <a:lnTo>
                  <a:pt x="2634" y="627"/>
                </a:lnTo>
                <a:lnTo>
                  <a:pt x="2389" y="685"/>
                </a:lnTo>
                <a:lnTo>
                  <a:pt x="2268" y="715"/>
                </a:lnTo>
                <a:lnTo>
                  <a:pt x="2150" y="743"/>
                </a:lnTo>
                <a:lnTo>
                  <a:pt x="2034" y="772"/>
                </a:lnTo>
                <a:lnTo>
                  <a:pt x="1919" y="802"/>
                </a:lnTo>
                <a:lnTo>
                  <a:pt x="1698" y="859"/>
                </a:lnTo>
                <a:lnTo>
                  <a:pt x="1488" y="916"/>
                </a:lnTo>
                <a:lnTo>
                  <a:pt x="1286" y="972"/>
                </a:lnTo>
                <a:lnTo>
                  <a:pt x="1190" y="999"/>
                </a:lnTo>
                <a:lnTo>
                  <a:pt x="1097" y="1025"/>
                </a:lnTo>
                <a:lnTo>
                  <a:pt x="921" y="1078"/>
                </a:lnTo>
                <a:lnTo>
                  <a:pt x="757" y="1126"/>
                </a:lnTo>
                <a:lnTo>
                  <a:pt x="606" y="1171"/>
                </a:lnTo>
                <a:lnTo>
                  <a:pt x="471" y="1213"/>
                </a:lnTo>
                <a:lnTo>
                  <a:pt x="351" y="1251"/>
                </a:lnTo>
                <a:lnTo>
                  <a:pt x="160" y="1312"/>
                </a:lnTo>
                <a:lnTo>
                  <a:pt x="41" y="1352"/>
                </a:lnTo>
                <a:lnTo>
                  <a:pt x="0" y="1365"/>
                </a:lnTo>
                <a:lnTo>
                  <a:pt x="0" y="682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660232" y="6223000"/>
            <a:ext cx="246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endParaRPr lang="de-DE" sz="32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1670</TotalTime>
  <Words>724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 The Role of American NGOs Regarding the Objectives  of the Secretary of Education of the Republic of Honduras</vt:lpstr>
      <vt:lpstr>Education Plan for 2010-2014</vt:lpstr>
      <vt:lpstr>Major Accomplishments of the Secretary of Education.</vt:lpstr>
      <vt:lpstr>Major Actions of the Secretary of Education</vt:lpstr>
      <vt:lpstr>Working with NGO´S</vt:lpstr>
      <vt:lpstr>Working with NGO´S</vt:lpstr>
      <vt:lpstr>Working with NGO´S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Support to Strengthen the Program One Computer per Child</vt:lpstr>
      <vt:lpstr>Infrastructure</vt:lpstr>
      <vt:lpstr>PowerPoint Presentation</vt:lpstr>
      <vt:lpstr>       Execution of water and sanitation  programs in those schools in the rural areas of the country. </vt:lpstr>
      <vt:lpstr>Contacts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Torres</dc:creator>
  <cp:lastModifiedBy>Pablo Mario Ordóñez</cp:lastModifiedBy>
  <cp:revision>100</cp:revision>
  <cp:lastPrinted>2012-11-08T02:06:43Z</cp:lastPrinted>
  <dcterms:created xsi:type="dcterms:W3CDTF">2010-08-17T20:34:42Z</dcterms:created>
  <dcterms:modified xsi:type="dcterms:W3CDTF">2012-11-08T12:40:32Z</dcterms:modified>
</cp:coreProperties>
</file>